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62" r:id="rId5"/>
    <p:sldId id="258" r:id="rId6"/>
    <p:sldId id="264" r:id="rId7"/>
    <p:sldId id="263" r:id="rId8"/>
    <p:sldId id="259" r:id="rId9"/>
    <p:sldId id="260" r:id="rId10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9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5" autoAdjust="0"/>
    <p:restoredTop sz="94660"/>
  </p:normalViewPr>
  <p:slideViewPr>
    <p:cSldViewPr snapToGrid="0">
      <p:cViewPr varScale="1">
        <p:scale>
          <a:sx n="89" d="100"/>
          <a:sy n="89" d="100"/>
        </p:scale>
        <p:origin x="25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svg>
</file>

<file path=ppt/media/image18.png>
</file>

<file path=ppt/media/image19.jpg>
</file>

<file path=ppt/media/image2.jpg>
</file>

<file path=ppt/media/image20.png>
</file>

<file path=ppt/media/image21.png>
</file>

<file path=ppt/media/image22.svg>
</file>

<file path=ppt/media/image23.png>
</file>

<file path=ppt/media/image24.svg>
</file>

<file path=ppt/media/image25.svg>
</file>

<file path=ppt/media/image26.jfif>
</file>

<file path=ppt/media/image27.png>
</file>

<file path=ppt/media/image28.png>
</file>

<file path=ppt/media/image29.jp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8AC309-4A6B-4826-901C-0ADF64B7E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80651A-2012-4FE6-9EDA-29EDC8E8E9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2D4F703-AA83-47AE-B937-6D7A75D61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3F00B8-100A-4247-8A34-A9F4F7C1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EBB3B5-6F30-4C3D-B3CA-A75F6608F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0679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8E699-8E90-4D49-888B-9E192DCAF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62546C9-36CD-4FDC-8D58-EA18BA3A3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0E6654A-6FF5-4F58-A6B8-7E7264266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0D0D0A8-CCD5-4B00-8B3C-35EF2B329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C96EE6-E630-42F2-BF4E-568C2538F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3391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74C517C-82E4-48E8-BB88-814C7FBC2F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A33BF4D-93B0-4426-AC83-6073152E8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F7FA083-A2AF-499C-A743-9B0C423C1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935282-E8C8-46A7-A956-1D5FBDCE2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E9F021-F2C3-476C-8E2D-67A41129B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3644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201A4-5488-46E2-89BB-23E252FCB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311F9B-9D4D-4EC7-A7A9-4B6566C55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9D228C-3731-4B50-919C-8DAA57A0F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F45077-3100-4A32-B0C3-0B67CB9D5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134F4B-8F27-4E1F-A33B-5FFE6BEAB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4749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D08F1C-5020-460C-8FB7-F6672E9BC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FD7FEDF-1F0A-4B9C-AE95-D70264702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F3B09F-F262-4345-BB13-B5EB3D939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807C13-0ABB-435C-9661-68E5A278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C7D45F-9359-406E-B203-75B7F98AA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111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B9B75-B0CA-4703-8901-C8381DF14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450FE6-50B5-4033-AC20-41D004A494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69C1FC5-4EF5-4E48-8FC3-31102C36C0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A695E47-26CA-4E61-883C-CA997AF58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EFFF462-882C-49BA-8620-89ABED195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681E342-131B-45D6-B7D1-437B96217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3060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7FD307-415C-42F2-BB2F-2C8E7B93F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79F569D-CBEC-4C7C-BBAA-BB317F070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967BF18-CFA5-4E87-BA74-552EBD84C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53CBA12-F4CF-4C39-8A2A-FCDE07BBF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84AF6F1-53EF-412F-8D67-093A00DB8C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5E117EB-3793-4BE7-A78A-7415D1309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FF2C741-A6C8-4E44-80EE-F130BF096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8EC707C-78A7-44D3-A364-047206519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2275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52D8A-6DDB-400E-9B83-D8BD632DD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9C581DD-44A0-4221-8BF2-C7822770E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04F047C-89C4-4165-9AD7-2399851A2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3294A5C-2619-4D93-AE78-1AA007A50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1516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4C15517-3FA7-4F6E-9D94-948E06E8E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E390307-693D-40B1-961F-1D9BF8031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76D9300-0D06-46BF-BD87-467084408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1428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B4D76F-59D0-4C1C-9AB8-E016B93DF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DA9385-E392-4F86-8F53-4B7719F69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E7E6F81-F1F2-40DC-8BA5-052276E9C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2156EA1-22EA-4F44-B286-9F11193D3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4A15483-444A-4BB4-A059-B33C4BD65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D14BAF0-9869-4F29-96C2-D28043059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3032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B92C5-194B-46DE-B0D5-DFB845D1D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D3278BD-C158-48AF-9D09-DB155F326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907831-C027-431B-914B-FDFBE0BA0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3EE5C6D-78ED-488D-8D97-9D7EE0315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FE323C9-3886-4369-B94C-27615CD92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998982C-A073-4196-86D9-23F58C7E2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8491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2F2A6DA-2FB9-4851-B8D7-684156D02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CD63D7-8577-42D6-BCFA-D6065461C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7775E0-153E-4497-AD66-5A5C545D83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3558E-D16E-424C-A7B8-8474EE35B0F5}" type="datetimeFigureOut">
              <a:rPr lang="pt-BR" smtClean="0"/>
              <a:t>26/08/2020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4B4985-F358-4F94-9139-C9BD253484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2451DAD-2309-4A36-8E66-AB3E43C1D1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904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jp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microsoft.com/office/2007/relationships/hdphoto" Target="../media/hdphoto3.wdp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4.png"/><Relationship Id="rId4" Type="http://schemas.microsoft.com/office/2007/relationships/hdphoto" Target="../media/hdphoto2.wdp"/><Relationship Id="rId9" Type="http://schemas.openxmlformats.org/officeDocument/2006/relationships/image" Target="../media/image17.sv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9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svg"/><Relationship Id="rId3" Type="http://schemas.microsoft.com/office/2007/relationships/hdphoto" Target="../media/hdphoto6.wdp"/><Relationship Id="rId7" Type="http://schemas.openxmlformats.org/officeDocument/2006/relationships/image" Target="../media/image24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3.png"/><Relationship Id="rId5" Type="http://schemas.openxmlformats.org/officeDocument/2006/relationships/image" Target="../media/image22.svg"/><Relationship Id="rId10" Type="http://schemas.openxmlformats.org/officeDocument/2006/relationships/image" Target="../media/image27.png"/><Relationship Id="rId4" Type="http://schemas.openxmlformats.org/officeDocument/2006/relationships/image" Target="../media/image21.png"/><Relationship Id="rId9" Type="http://schemas.openxmlformats.org/officeDocument/2006/relationships/image" Target="../media/image26.jfif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7.wdp"/><Relationship Id="rId7" Type="http://schemas.microsoft.com/office/2007/relationships/hdphoto" Target="../media/hdphoto8.wdp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jp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9.jp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7" Type="http://schemas.microsoft.com/office/2007/relationships/hdphoto" Target="../media/hdphoto11.wdp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microsoft.com/office/2007/relationships/hdphoto" Target="../media/hdphoto10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4" name="Picture 10" descr="woman placing sticky notes on wall">
            <a:extLst>
              <a:ext uri="{FF2B5EF4-FFF2-40B4-BE49-F238E27FC236}">
                <a16:creationId xmlns:a16="http://schemas.microsoft.com/office/drawing/2014/main" id="{79F4ACD8-2996-48C6-B0C6-D0BE04C42B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34" b="7834"/>
          <a:stretch/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477841"/>
            <a:ext cx="9144000" cy="2631323"/>
          </a:xfrm>
        </p:spPr>
        <p:txBody>
          <a:bodyPr anchor="ctr">
            <a:normAutofit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Liderança e carreira em tecnologias da informação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77758" y="3706864"/>
            <a:ext cx="2547975" cy="865786"/>
          </a:xfrm>
        </p:spPr>
        <p:txBody>
          <a:bodyPr anchor="ctr">
            <a:noAutofit/>
          </a:bodyPr>
          <a:lstStyle/>
          <a:p>
            <a:pPr algn="l"/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Solange Sobral</a:t>
            </a:r>
            <a:endParaRPr lang="pt-BR" sz="28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3267617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16381A04-9BF1-408D-8417-1BF2EE4B2D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8967" y="3667768"/>
            <a:ext cx="943978" cy="943978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sp>
        <p:nvSpPr>
          <p:cNvPr id="15" name="Subtítulo 2">
            <a:extLst>
              <a:ext uri="{FF2B5EF4-FFF2-40B4-BE49-F238E27FC236}">
                <a16:creationId xmlns:a16="http://schemas.microsoft.com/office/drawing/2014/main" id="{542A5C05-DAFC-4F72-BCC0-C9DED77DF0BC}"/>
              </a:ext>
            </a:extLst>
          </p:cNvPr>
          <p:cNvSpPr txBox="1">
            <a:spLocks/>
          </p:cNvSpPr>
          <p:nvPr/>
        </p:nvSpPr>
        <p:spPr>
          <a:xfrm>
            <a:off x="3277758" y="5027130"/>
            <a:ext cx="2547975" cy="865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Luciana </a:t>
            </a:r>
            <a:r>
              <a:rPr lang="pt-BR" sz="2800" b="1" cap="all" dirty="0" err="1">
                <a:solidFill>
                  <a:srgbClr val="FFFFFF"/>
                </a:solidFill>
                <a:latin typeface="Montserrat" panose="00000500000000000000" pitchFamily="2" charset="0"/>
              </a:rPr>
              <a:t>Nabarrete</a:t>
            </a:r>
            <a:endParaRPr lang="pt-BR" sz="2800" cap="all" dirty="0">
              <a:solidFill>
                <a:srgbClr val="FFFFFF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73612498-0603-4CA5-9527-2BEBCDED08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8967" y="4989871"/>
            <a:ext cx="943978" cy="940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sp>
        <p:nvSpPr>
          <p:cNvPr id="20" name="Subtítulo 2">
            <a:extLst>
              <a:ext uri="{FF2B5EF4-FFF2-40B4-BE49-F238E27FC236}">
                <a16:creationId xmlns:a16="http://schemas.microsoft.com/office/drawing/2014/main" id="{12A3D0EF-9013-4E3B-BAD5-8FBE00815134}"/>
              </a:ext>
            </a:extLst>
          </p:cNvPr>
          <p:cNvSpPr txBox="1">
            <a:spLocks/>
          </p:cNvSpPr>
          <p:nvPr/>
        </p:nvSpPr>
        <p:spPr>
          <a:xfrm>
            <a:off x="7764191" y="3706864"/>
            <a:ext cx="2547975" cy="865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Iara </a:t>
            </a:r>
            <a:r>
              <a:rPr lang="pt-BR" sz="2800" b="1" cap="all" dirty="0" err="1">
                <a:solidFill>
                  <a:srgbClr val="FFFFFF"/>
                </a:solidFill>
                <a:latin typeface="Montserrat" panose="00000500000000000000" pitchFamily="2" charset="0"/>
              </a:rPr>
              <a:t>MAchado</a:t>
            </a:r>
            <a:endParaRPr lang="pt-BR" sz="2800" cap="all" dirty="0">
              <a:solidFill>
                <a:srgbClr val="FFFFFF"/>
              </a:solidFill>
              <a:latin typeface="Montserrat" panose="00000500000000000000" pitchFamily="2" charset="0"/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6800003A-AFA4-4985-B4AB-2A7C461E41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5400" y="3667768"/>
            <a:ext cx="943978" cy="943978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sp>
        <p:nvSpPr>
          <p:cNvPr id="22" name="Subtítulo 2">
            <a:extLst>
              <a:ext uri="{FF2B5EF4-FFF2-40B4-BE49-F238E27FC236}">
                <a16:creationId xmlns:a16="http://schemas.microsoft.com/office/drawing/2014/main" id="{27087C4B-D5CC-4426-BDF9-601C9A94F9D5}"/>
              </a:ext>
            </a:extLst>
          </p:cNvPr>
          <p:cNvSpPr txBox="1">
            <a:spLocks/>
          </p:cNvSpPr>
          <p:nvPr/>
        </p:nvSpPr>
        <p:spPr>
          <a:xfrm>
            <a:off x="7764191" y="5027130"/>
            <a:ext cx="2547975" cy="865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Luciana </a:t>
            </a:r>
            <a:r>
              <a:rPr lang="pt-BR" sz="2800" b="1" cap="all" dirty="0" err="1">
                <a:solidFill>
                  <a:srgbClr val="FFFFFF"/>
                </a:solidFill>
                <a:latin typeface="Montserrat" panose="00000500000000000000" pitchFamily="2" charset="0"/>
              </a:rPr>
              <a:t>Frigo</a:t>
            </a:r>
            <a:endParaRPr lang="pt-BR" sz="2800" cap="all" dirty="0">
              <a:solidFill>
                <a:srgbClr val="FFFFFF"/>
              </a:solidFill>
              <a:latin typeface="Montserrat" panose="00000500000000000000" pitchFamily="2" charset="0"/>
            </a:endParaRP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898A669E-D0CA-4C6F-BD45-7865A332C3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7237" y="4989871"/>
            <a:ext cx="940304" cy="940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D80E2EDB-DE2E-46CD-996D-1626DE0DEA8B}"/>
              </a:ext>
            </a:extLst>
          </p:cNvPr>
          <p:cNvSpPr/>
          <p:nvPr/>
        </p:nvSpPr>
        <p:spPr>
          <a:xfrm>
            <a:off x="7399535" y="5836795"/>
            <a:ext cx="1426129" cy="326329"/>
          </a:xfrm>
          <a:prstGeom prst="roundRect">
            <a:avLst>
              <a:gd name="adj" fmla="val 19238"/>
            </a:avLst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moderadora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2BE3A8B-0AA1-47A0-90E9-AEBA92202DA9}"/>
              </a:ext>
            </a:extLst>
          </p:cNvPr>
          <p:cNvSpPr/>
          <p:nvPr/>
        </p:nvSpPr>
        <p:spPr>
          <a:xfrm>
            <a:off x="11140580" y="4736541"/>
            <a:ext cx="45719" cy="457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146" name="Picture 2" descr="CI&amp;T anuncia investimento da Advent International para acelerar ...">
            <a:extLst>
              <a:ext uri="{FF2B5EF4-FFF2-40B4-BE49-F238E27FC236}">
                <a16:creationId xmlns:a16="http://schemas.microsoft.com/office/drawing/2014/main" id="{53AF3A05-AB3A-451D-A2C6-267C272B9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13" y="4123190"/>
            <a:ext cx="1027085" cy="1027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Logo ENGIE Brasil – Logos PNG">
            <a:extLst>
              <a:ext uri="{FF2B5EF4-FFF2-40B4-BE49-F238E27FC236}">
                <a16:creationId xmlns:a16="http://schemas.microsoft.com/office/drawing/2014/main" id="{72C2E700-2C56-4AC0-ABE9-19C0D4C34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512" y="5338103"/>
            <a:ext cx="1298885" cy="129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D277AF15-DDE0-4DBD-AD07-FE6FF81D92E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72"/>
          <a:stretch/>
        </p:blipFill>
        <p:spPr>
          <a:xfrm>
            <a:off x="6612163" y="4272326"/>
            <a:ext cx="1070451" cy="625426"/>
          </a:xfrm>
          <a:prstGeom prst="rect">
            <a:avLst/>
          </a:prstGeom>
        </p:spPr>
      </p:pic>
      <p:pic>
        <p:nvPicPr>
          <p:cNvPr id="24" name="Imagem 23" descr="Uma imagem contendo texto, comida, placar&#10;&#10;Descrição gerada automaticamente">
            <a:extLst>
              <a:ext uri="{FF2B5EF4-FFF2-40B4-BE49-F238E27FC236}">
                <a16:creationId xmlns:a16="http://schemas.microsoft.com/office/drawing/2014/main" id="{3B6950AF-7431-4787-862D-3E67AE909F6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665" y="5674832"/>
            <a:ext cx="633876" cy="62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991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mulher, em pé, pessoas, segurando&#10;&#10;Descrição gerada automaticamente">
            <a:extLst>
              <a:ext uri="{FF2B5EF4-FFF2-40B4-BE49-F238E27FC236}">
                <a16:creationId xmlns:a16="http://schemas.microsoft.com/office/drawing/2014/main" id="{4385942C-F261-4574-A4B4-E974331B0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1 U.S.A dollar banknotes">
            <a:extLst>
              <a:ext uri="{FF2B5EF4-FFF2-40B4-BE49-F238E27FC236}">
                <a16:creationId xmlns:a16="http://schemas.microsoft.com/office/drawing/2014/main" id="{FA454218-B649-4F92-8B2C-43209D013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170" b="5498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601705"/>
            <a:ext cx="9144000" cy="3261361"/>
          </a:xfrm>
        </p:spPr>
        <p:txBody>
          <a:bodyPr anchor="ctr">
            <a:normAutofit fontScale="90000"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Reflexões sobre a Inteligência e Follow-</a:t>
            </a:r>
            <a:r>
              <a:rPr lang="pt-BR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the</a:t>
            </a:r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-</a:t>
            </a:r>
            <a:r>
              <a:rPr lang="pt-BR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money</a:t>
            </a:r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 em </a:t>
            </a:r>
            <a:r>
              <a:rPr lang="pt-BR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Blockchain</a:t>
            </a:r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 e Bitcoin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7817" y="1016746"/>
            <a:ext cx="7541143" cy="1026158"/>
          </a:xfrm>
        </p:spPr>
        <p:txBody>
          <a:bodyPr>
            <a:normAutofit/>
          </a:bodyPr>
          <a:lstStyle/>
          <a:p>
            <a:pPr algn="l"/>
            <a:r>
              <a:rPr lang="pt-BR" sz="4400" b="1" i="0" u="none" strike="noStrike" cap="all" dirty="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Rafael </a:t>
            </a:r>
            <a:r>
              <a:rPr lang="pt-BR" sz="4400" b="1" i="0" u="none" strike="noStrike" cap="all" dirty="0" err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Righii</a:t>
            </a:r>
            <a:endParaRPr lang="pt-BR" sz="44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480297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Homem com óculos de grau&#10;&#10;Descrição gerada automaticamente">
            <a:extLst>
              <a:ext uri="{FF2B5EF4-FFF2-40B4-BE49-F238E27FC236}">
                <a16:creationId xmlns:a16="http://schemas.microsoft.com/office/drawing/2014/main" id="{89825184-5323-4EEC-BB02-080E324897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960" y="780173"/>
            <a:ext cx="1499304" cy="1499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F674F97-E029-49DF-A03A-16ADDE3F0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322" y="1791501"/>
            <a:ext cx="1963628" cy="353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089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mulher, em pé, pessoas, segurando&#10;&#10;Descrição gerada automaticamente">
            <a:extLst>
              <a:ext uri="{FF2B5EF4-FFF2-40B4-BE49-F238E27FC236}">
                <a16:creationId xmlns:a16="http://schemas.microsoft.com/office/drawing/2014/main" id="{4385942C-F261-4574-A4B4-E974331B0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1 U.S.A dollar banknotes">
            <a:extLst>
              <a:ext uri="{FF2B5EF4-FFF2-40B4-BE49-F238E27FC236}">
                <a16:creationId xmlns:a16="http://schemas.microsoft.com/office/drawing/2014/main" id="{FA454218-B649-4F92-8B2C-43209D013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170" b="5498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loseup photo of turned-on blue and white laptop computer">
            <a:extLst>
              <a:ext uri="{FF2B5EF4-FFF2-40B4-BE49-F238E27FC236}">
                <a16:creationId xmlns:a16="http://schemas.microsoft.com/office/drawing/2014/main" id="{F67360CB-62AA-4C5C-B605-3D7133A44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620" b="5047"/>
          <a:stretch/>
        </p:blipFill>
        <p:spPr bwMode="auto">
          <a:xfrm>
            <a:off x="0" y="-2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777874"/>
            <a:ext cx="9144000" cy="3261361"/>
          </a:xfrm>
        </p:spPr>
        <p:txBody>
          <a:bodyPr anchor="ctr">
            <a:normAutofit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Práticas do OWASP API Security Top 10 2019 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7817" y="1402640"/>
            <a:ext cx="7541143" cy="1026158"/>
          </a:xfrm>
        </p:spPr>
        <p:txBody>
          <a:bodyPr>
            <a:normAutofit/>
          </a:bodyPr>
          <a:lstStyle/>
          <a:p>
            <a:pPr algn="l"/>
            <a:r>
              <a:rPr lang="pt-BR" sz="4400" b="1" i="0" u="none" strike="noStrike" cap="all" dirty="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Fabrício </a:t>
            </a:r>
            <a:r>
              <a:rPr lang="pt-BR" sz="4400" b="1" i="0" u="none" strike="noStrike" cap="all" dirty="0" err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Bortoluzzi</a:t>
            </a:r>
            <a:endParaRPr lang="pt-BR" sz="44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866191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9825184-5323-4EEC-BB02-080E324897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4960" y="1166067"/>
            <a:ext cx="1499304" cy="1499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B5E038D0-8318-43E1-99E2-B09CF09F0D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326622" y="1915719"/>
            <a:ext cx="1652556" cy="87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361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person holding white Samsung Galaxy Tab">
            <a:extLst>
              <a:ext uri="{FF2B5EF4-FFF2-40B4-BE49-F238E27FC236}">
                <a16:creationId xmlns:a16="http://schemas.microsoft.com/office/drawing/2014/main" id="{CD7F7BB3-190F-4AD8-89D9-E4464DF68B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642" b="6434"/>
          <a:stretch/>
        </p:blipFill>
        <p:spPr bwMode="auto">
          <a:xfrm>
            <a:off x="-756" y="-3"/>
            <a:ext cx="12192756" cy="6956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705407"/>
            <a:ext cx="9144000" cy="3580981"/>
          </a:xfrm>
        </p:spPr>
        <p:txBody>
          <a:bodyPr anchor="ctr">
            <a:normAutofit fontScale="90000"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Desafios e oportunidades de aplicação de ciência de dados em gestão de pessoas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7817" y="899300"/>
            <a:ext cx="7541143" cy="1026158"/>
          </a:xfrm>
        </p:spPr>
        <p:txBody>
          <a:bodyPr>
            <a:normAutofit/>
          </a:bodyPr>
          <a:lstStyle/>
          <a:p>
            <a:pPr algn="l"/>
            <a:r>
              <a:rPr lang="pt-BR" sz="4400" b="1" i="0" u="none" strike="noStrike" cap="all" dirty="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Cezar Nanci</a:t>
            </a:r>
            <a:endParaRPr lang="pt-BR" sz="44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362851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9825184-5323-4EEC-BB02-080E324897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4960" y="662727"/>
            <a:ext cx="1499304" cy="1499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B5E038D0-8318-43E1-99E2-B09CF09F0D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26622" y="1412379"/>
            <a:ext cx="1652556" cy="87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0566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imelapse photography of vehicles and buildings">
            <a:extLst>
              <a:ext uri="{FF2B5EF4-FFF2-40B4-BE49-F238E27FC236}">
                <a16:creationId xmlns:a16="http://schemas.microsoft.com/office/drawing/2014/main" id="{A79B9EB6-676A-4A5C-83B9-1E64812231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814" b="44133"/>
          <a:stretch/>
        </p:blipFill>
        <p:spPr bwMode="auto">
          <a:xfrm>
            <a:off x="0" y="-2"/>
            <a:ext cx="12192000" cy="685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720853"/>
            <a:ext cx="9144000" cy="3261361"/>
          </a:xfrm>
        </p:spPr>
        <p:txBody>
          <a:bodyPr anchor="ctr">
            <a:normAutofit fontScale="90000"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A Inteligência Artificial em uma Sociedade Altamente Conectada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7150" y="1233122"/>
            <a:ext cx="2547975" cy="865786"/>
          </a:xfrm>
        </p:spPr>
        <p:txBody>
          <a:bodyPr anchor="ctr">
            <a:noAutofit/>
          </a:bodyPr>
          <a:lstStyle/>
          <a:p>
            <a:pPr algn="l"/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Anita Fernandes</a:t>
            </a:r>
            <a:endParaRPr lang="pt-BR" sz="28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872246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2467E747-40BA-454F-B717-EF5323557D8B}"/>
              </a:ext>
            </a:extLst>
          </p:cNvPr>
          <p:cNvSpPr txBox="1">
            <a:spLocks/>
          </p:cNvSpPr>
          <p:nvPr/>
        </p:nvSpPr>
        <p:spPr>
          <a:xfrm>
            <a:off x="7580975" y="1237179"/>
            <a:ext cx="2547975" cy="865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800" b="1" cap="all" dirty="0" err="1">
                <a:solidFill>
                  <a:srgbClr val="FFFFFF"/>
                </a:solidFill>
                <a:latin typeface="Montserrat" panose="00000500000000000000" pitchFamily="2" charset="0"/>
              </a:rPr>
              <a:t>Rudimar</a:t>
            </a:r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 </a:t>
            </a:r>
            <a:r>
              <a:rPr lang="pt-BR" sz="2800" b="1" cap="all" dirty="0" err="1">
                <a:solidFill>
                  <a:srgbClr val="FFFFFF"/>
                </a:solidFill>
                <a:latin typeface="Montserrat" panose="00000500000000000000" pitchFamily="2" charset="0"/>
              </a:rPr>
              <a:t>Dazzi</a:t>
            </a:r>
            <a:endParaRPr lang="pt-BR" sz="2800" cap="all" dirty="0">
              <a:solidFill>
                <a:srgbClr val="FFFFFF"/>
              </a:solidFill>
              <a:latin typeface="Montserrat" panose="00000500000000000000" pitchFamily="2" charset="0"/>
            </a:endParaRP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6C81E406-529F-49B7-8988-65E8C59DD0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26520" y="2077018"/>
            <a:ext cx="758658" cy="35562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5532710E-7707-482F-B84C-EEC5232041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83722" y="2109669"/>
            <a:ext cx="461386" cy="322970"/>
          </a:xfrm>
          <a:prstGeom prst="rect">
            <a:avLst/>
          </a:prstGeom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37655EFB-8BFC-4DB7-971B-E951384CEE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65823" y="2072961"/>
            <a:ext cx="758658" cy="355621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5E1A71C0-8291-4876-BB62-009D2969EE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323025" y="2105612"/>
            <a:ext cx="461386" cy="32297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16381A04-9BF1-408D-8417-1BF2EE4B2DF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2814" y="1041324"/>
            <a:ext cx="1499304" cy="1499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F1B48D39-4692-45C4-BFB9-D5798F0A554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6858" y="1041324"/>
            <a:ext cx="1499304" cy="1495419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54767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sliced of tangerine fruits">
            <a:extLst>
              <a:ext uri="{FF2B5EF4-FFF2-40B4-BE49-F238E27FC236}">
                <a16:creationId xmlns:a16="http://schemas.microsoft.com/office/drawing/2014/main" id="{01E5BA8D-978B-49C0-8DA9-685243EAF8E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500" r="7813"/>
          <a:stretch/>
        </p:blipFill>
        <p:spPr bwMode="auto">
          <a:xfrm rot="16200000">
            <a:off x="2613659" y="-2613661"/>
            <a:ext cx="6964682" cy="1219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334761"/>
            <a:ext cx="9144000" cy="4415118"/>
          </a:xfrm>
        </p:spPr>
        <p:txBody>
          <a:bodyPr anchor="ctr">
            <a:normAutofit/>
          </a:bodyPr>
          <a:lstStyle/>
          <a:p>
            <a:pPr algn="l"/>
            <a:r>
              <a:rPr lang="pt-BR" sz="4400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Revolução Digital e o suco de laranja: Como </a:t>
            </a:r>
            <a:r>
              <a:rPr lang="pt-BR" sz="4400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Pegasystems</a:t>
            </a:r>
            <a:r>
              <a:rPr lang="pt-BR" sz="4400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 (no </a:t>
            </a:r>
            <a:r>
              <a:rPr lang="pt-BR" sz="4400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code</a:t>
            </a:r>
            <a:r>
              <a:rPr lang="pt-BR" sz="4400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) atende ao apetite da sociedade por melhores serviços</a:t>
            </a:r>
            <a:endParaRPr lang="pt-BR" sz="4400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7150" y="812454"/>
            <a:ext cx="2547975" cy="865786"/>
          </a:xfrm>
        </p:spPr>
        <p:txBody>
          <a:bodyPr anchor="ctr">
            <a:noAutofit/>
          </a:bodyPr>
          <a:lstStyle/>
          <a:p>
            <a:pPr algn="l"/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Joel de Oliveira</a:t>
            </a:r>
            <a:endParaRPr lang="pt-BR" sz="28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451578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2467E747-40BA-454F-B717-EF5323557D8B}"/>
              </a:ext>
            </a:extLst>
          </p:cNvPr>
          <p:cNvSpPr txBox="1">
            <a:spLocks/>
          </p:cNvSpPr>
          <p:nvPr/>
        </p:nvSpPr>
        <p:spPr>
          <a:xfrm>
            <a:off x="7580975" y="816511"/>
            <a:ext cx="2547975" cy="865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800" b="1" cap="all" dirty="0" err="1">
                <a:solidFill>
                  <a:srgbClr val="FFFFFF"/>
                </a:solidFill>
                <a:latin typeface="Montserrat" panose="00000500000000000000" pitchFamily="2" charset="0"/>
              </a:rPr>
              <a:t>Eliseo</a:t>
            </a:r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 Breda</a:t>
            </a:r>
            <a:endParaRPr lang="pt-BR" sz="2800" cap="all" dirty="0">
              <a:solidFill>
                <a:srgbClr val="FFFFFF"/>
              </a:solidFill>
              <a:latin typeface="Montserrat" panose="00000500000000000000" pitchFamily="2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16381A04-9BF1-408D-8417-1BF2EE4B2D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2814" y="620656"/>
            <a:ext cx="1499304" cy="1499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F1B48D39-4692-45C4-BFB9-D5798F0A55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8800" y="620656"/>
            <a:ext cx="1495419" cy="1495419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6" name="Imagem 5" descr="Placa azul com letras brancas em fundo preto&#10;&#10;Descrição gerada automaticamente">
            <a:extLst>
              <a:ext uri="{FF2B5EF4-FFF2-40B4-BE49-F238E27FC236}">
                <a16:creationId xmlns:a16="http://schemas.microsoft.com/office/drawing/2014/main" id="{650131BF-73C0-4854-BC38-9015C6D5FFD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808"/>
          <a:stretch/>
        </p:blipFill>
        <p:spPr>
          <a:xfrm>
            <a:off x="3723314" y="1705975"/>
            <a:ext cx="1499304" cy="416986"/>
          </a:xfrm>
          <a:prstGeom prst="rect">
            <a:avLst/>
          </a:prstGeom>
        </p:spPr>
      </p:pic>
      <p:sp>
        <p:nvSpPr>
          <p:cNvPr id="22" name="Forma Livre: Forma 21">
            <a:extLst>
              <a:ext uri="{FF2B5EF4-FFF2-40B4-BE49-F238E27FC236}">
                <a16:creationId xmlns:a16="http://schemas.microsoft.com/office/drawing/2014/main" id="{E77873D4-8958-4AA0-95D0-DD6481EA91DF}"/>
              </a:ext>
            </a:extLst>
          </p:cNvPr>
          <p:cNvSpPr/>
          <p:nvPr/>
        </p:nvSpPr>
        <p:spPr>
          <a:xfrm>
            <a:off x="3197997" y="1712751"/>
            <a:ext cx="399715" cy="401022"/>
          </a:xfrm>
          <a:custGeom>
            <a:avLst/>
            <a:gdLst>
              <a:gd name="connsiteX0" fmla="*/ 229509 w 460098"/>
              <a:gd name="connsiteY0" fmla="*/ 0 h 461602"/>
              <a:gd name="connsiteX1" fmla="*/ 442173 w 460098"/>
              <a:gd name="connsiteY1" fmla="*/ 140963 h 461602"/>
              <a:gd name="connsiteX2" fmla="*/ 446301 w 460098"/>
              <a:gd name="connsiteY2" fmla="*/ 154261 h 461602"/>
              <a:gd name="connsiteX3" fmla="*/ 248902 w 460098"/>
              <a:gd name="connsiteY3" fmla="*/ 165015 h 461602"/>
              <a:gd name="connsiteX4" fmla="*/ 460098 w 460098"/>
              <a:gd name="connsiteY4" fmla="*/ 232902 h 461602"/>
              <a:gd name="connsiteX5" fmla="*/ 455621 w 460098"/>
              <a:gd name="connsiteY5" fmla="*/ 277316 h 461602"/>
              <a:gd name="connsiteX6" fmla="*/ 229509 w 460098"/>
              <a:gd name="connsiteY6" fmla="*/ 461602 h 461602"/>
              <a:gd name="connsiteX7" fmla="*/ 16846 w 460098"/>
              <a:gd name="connsiteY7" fmla="*/ 320639 h 461602"/>
              <a:gd name="connsiteX8" fmla="*/ 14246 w 460098"/>
              <a:gd name="connsiteY8" fmla="*/ 312263 h 461602"/>
              <a:gd name="connsiteX9" fmla="*/ 215522 w 460098"/>
              <a:gd name="connsiteY9" fmla="*/ 298052 h 461602"/>
              <a:gd name="connsiteX10" fmla="*/ 0 w 460098"/>
              <a:gd name="connsiteY10" fmla="*/ 217985 h 461602"/>
              <a:gd name="connsiteX11" fmla="*/ 3397 w 460098"/>
              <a:gd name="connsiteY11" fmla="*/ 184287 h 461602"/>
              <a:gd name="connsiteX12" fmla="*/ 229509 w 460098"/>
              <a:gd name="connsiteY12" fmla="*/ 0 h 46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0098" h="461602">
                <a:moveTo>
                  <a:pt x="229509" y="0"/>
                </a:moveTo>
                <a:cubicBezTo>
                  <a:pt x="325110" y="0"/>
                  <a:pt x="407135" y="58125"/>
                  <a:pt x="442173" y="140963"/>
                </a:cubicBezTo>
                <a:lnTo>
                  <a:pt x="446301" y="154261"/>
                </a:lnTo>
                <a:lnTo>
                  <a:pt x="248902" y="165015"/>
                </a:lnTo>
                <a:lnTo>
                  <a:pt x="460098" y="232902"/>
                </a:lnTo>
                <a:lnTo>
                  <a:pt x="455621" y="277316"/>
                </a:lnTo>
                <a:cubicBezTo>
                  <a:pt x="434100" y="382488"/>
                  <a:pt x="341044" y="461602"/>
                  <a:pt x="229509" y="461602"/>
                </a:cubicBezTo>
                <a:cubicBezTo>
                  <a:pt x="133908" y="461602"/>
                  <a:pt x="51883" y="403477"/>
                  <a:pt x="16846" y="320639"/>
                </a:cubicBezTo>
                <a:lnTo>
                  <a:pt x="14246" y="312263"/>
                </a:lnTo>
                <a:lnTo>
                  <a:pt x="215522" y="298052"/>
                </a:lnTo>
                <a:lnTo>
                  <a:pt x="0" y="217985"/>
                </a:lnTo>
                <a:lnTo>
                  <a:pt x="3397" y="184287"/>
                </a:lnTo>
                <a:cubicBezTo>
                  <a:pt x="24918" y="79114"/>
                  <a:pt x="117975" y="0"/>
                  <a:pt x="2295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pic>
        <p:nvPicPr>
          <p:cNvPr id="12" name="Imagem 11" descr="Placa azul com letras brancas em fundo preto&#10;&#10;Descrição gerada automaticamente">
            <a:extLst>
              <a:ext uri="{FF2B5EF4-FFF2-40B4-BE49-F238E27FC236}">
                <a16:creationId xmlns:a16="http://schemas.microsoft.com/office/drawing/2014/main" id="{933E6DD5-0345-499E-9772-8F4633B6AA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8808"/>
          <a:stretch/>
        </p:blipFill>
        <p:spPr>
          <a:xfrm>
            <a:off x="8052118" y="1696781"/>
            <a:ext cx="1499304" cy="416986"/>
          </a:xfrm>
          <a:prstGeom prst="rect">
            <a:avLst/>
          </a:prstGeom>
        </p:spPr>
      </p:pic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CE958842-B56E-4FC0-9645-E8028EFAF06C}"/>
              </a:ext>
            </a:extLst>
          </p:cNvPr>
          <p:cNvSpPr/>
          <p:nvPr/>
        </p:nvSpPr>
        <p:spPr>
          <a:xfrm>
            <a:off x="7526801" y="1703557"/>
            <a:ext cx="399715" cy="401022"/>
          </a:xfrm>
          <a:custGeom>
            <a:avLst/>
            <a:gdLst>
              <a:gd name="connsiteX0" fmla="*/ 229509 w 460098"/>
              <a:gd name="connsiteY0" fmla="*/ 0 h 461602"/>
              <a:gd name="connsiteX1" fmla="*/ 442173 w 460098"/>
              <a:gd name="connsiteY1" fmla="*/ 140963 h 461602"/>
              <a:gd name="connsiteX2" fmla="*/ 446301 w 460098"/>
              <a:gd name="connsiteY2" fmla="*/ 154261 h 461602"/>
              <a:gd name="connsiteX3" fmla="*/ 248902 w 460098"/>
              <a:gd name="connsiteY3" fmla="*/ 165015 h 461602"/>
              <a:gd name="connsiteX4" fmla="*/ 460098 w 460098"/>
              <a:gd name="connsiteY4" fmla="*/ 232902 h 461602"/>
              <a:gd name="connsiteX5" fmla="*/ 455621 w 460098"/>
              <a:gd name="connsiteY5" fmla="*/ 277316 h 461602"/>
              <a:gd name="connsiteX6" fmla="*/ 229509 w 460098"/>
              <a:gd name="connsiteY6" fmla="*/ 461602 h 461602"/>
              <a:gd name="connsiteX7" fmla="*/ 16846 w 460098"/>
              <a:gd name="connsiteY7" fmla="*/ 320639 h 461602"/>
              <a:gd name="connsiteX8" fmla="*/ 14246 w 460098"/>
              <a:gd name="connsiteY8" fmla="*/ 312263 h 461602"/>
              <a:gd name="connsiteX9" fmla="*/ 215522 w 460098"/>
              <a:gd name="connsiteY9" fmla="*/ 298052 h 461602"/>
              <a:gd name="connsiteX10" fmla="*/ 0 w 460098"/>
              <a:gd name="connsiteY10" fmla="*/ 217985 h 461602"/>
              <a:gd name="connsiteX11" fmla="*/ 3397 w 460098"/>
              <a:gd name="connsiteY11" fmla="*/ 184287 h 461602"/>
              <a:gd name="connsiteX12" fmla="*/ 229509 w 460098"/>
              <a:gd name="connsiteY12" fmla="*/ 0 h 4616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60098" h="461602">
                <a:moveTo>
                  <a:pt x="229509" y="0"/>
                </a:moveTo>
                <a:cubicBezTo>
                  <a:pt x="325110" y="0"/>
                  <a:pt x="407135" y="58125"/>
                  <a:pt x="442173" y="140963"/>
                </a:cubicBezTo>
                <a:lnTo>
                  <a:pt x="446301" y="154261"/>
                </a:lnTo>
                <a:lnTo>
                  <a:pt x="248902" y="165015"/>
                </a:lnTo>
                <a:lnTo>
                  <a:pt x="460098" y="232902"/>
                </a:lnTo>
                <a:lnTo>
                  <a:pt x="455621" y="277316"/>
                </a:lnTo>
                <a:cubicBezTo>
                  <a:pt x="434100" y="382488"/>
                  <a:pt x="341044" y="461602"/>
                  <a:pt x="229509" y="461602"/>
                </a:cubicBezTo>
                <a:cubicBezTo>
                  <a:pt x="133908" y="461602"/>
                  <a:pt x="51883" y="403477"/>
                  <a:pt x="16846" y="320639"/>
                </a:cubicBezTo>
                <a:lnTo>
                  <a:pt x="14246" y="312263"/>
                </a:lnTo>
                <a:lnTo>
                  <a:pt x="215522" y="298052"/>
                </a:lnTo>
                <a:lnTo>
                  <a:pt x="0" y="217985"/>
                </a:lnTo>
                <a:lnTo>
                  <a:pt x="3397" y="184287"/>
                </a:lnTo>
                <a:cubicBezTo>
                  <a:pt x="24918" y="79114"/>
                  <a:pt x="117975" y="0"/>
                  <a:pt x="22950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11503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person holding white Samsung Galaxy Tab">
            <a:extLst>
              <a:ext uri="{FF2B5EF4-FFF2-40B4-BE49-F238E27FC236}">
                <a16:creationId xmlns:a16="http://schemas.microsoft.com/office/drawing/2014/main" id="{CD7F7BB3-190F-4AD8-89D9-E4464DF68B1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74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642" b="6434"/>
          <a:stretch/>
        </p:blipFill>
        <p:spPr bwMode="auto">
          <a:xfrm>
            <a:off x="-756" y="-3"/>
            <a:ext cx="12192756" cy="6956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705407"/>
            <a:ext cx="9144000" cy="3580981"/>
          </a:xfrm>
        </p:spPr>
        <p:txBody>
          <a:bodyPr anchor="ctr">
            <a:noAutofit/>
          </a:bodyPr>
          <a:lstStyle/>
          <a:p>
            <a:pPr algn="l"/>
            <a:r>
              <a:rPr lang="pt-BR" sz="4400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Revolução Digital e o suco de laranja: Como </a:t>
            </a:r>
            <a:r>
              <a:rPr lang="pt-BR" sz="4400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Pegasystems</a:t>
            </a:r>
            <a:r>
              <a:rPr lang="pt-BR" sz="4400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 (no </a:t>
            </a:r>
            <a:r>
              <a:rPr lang="pt-BR" sz="4400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code</a:t>
            </a:r>
            <a:r>
              <a:rPr lang="pt-BR" sz="4400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) atende ao apetite da sociedade por melhores serviços</a:t>
            </a:r>
            <a:endParaRPr lang="pt-BR" sz="4400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7817" y="899300"/>
            <a:ext cx="7541143" cy="1026158"/>
          </a:xfrm>
        </p:spPr>
        <p:txBody>
          <a:bodyPr>
            <a:normAutofit/>
          </a:bodyPr>
          <a:lstStyle/>
          <a:p>
            <a:pPr algn="l"/>
            <a:r>
              <a:rPr lang="pt-BR" sz="4400" b="1" i="0" u="none" strike="noStrike" cap="all" dirty="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Cezar Nanci</a:t>
            </a:r>
            <a:endParaRPr lang="pt-BR" sz="44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362851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9825184-5323-4EEC-BB02-080E324897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4960" y="662727"/>
            <a:ext cx="1499304" cy="1499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B5E038D0-8318-43E1-99E2-B09CF09F0DE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326622" y="1412379"/>
            <a:ext cx="1652556" cy="87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734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monitor showing Java programming">
            <a:extLst>
              <a:ext uri="{FF2B5EF4-FFF2-40B4-BE49-F238E27FC236}">
                <a16:creationId xmlns:a16="http://schemas.microsoft.com/office/drawing/2014/main" id="{872E4248-86E8-4429-B1CF-C966605471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97" b="7897"/>
          <a:stretch/>
        </p:blipFill>
        <p:spPr bwMode="auto">
          <a:xfrm>
            <a:off x="0" y="0"/>
            <a:ext cx="12192000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769485"/>
            <a:ext cx="9144000" cy="3261361"/>
          </a:xfrm>
        </p:spPr>
        <p:txBody>
          <a:bodyPr anchor="ctr">
            <a:normAutofit fontScale="90000"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Boas práticas de segurança no Desenvolvimento Web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7817" y="1394251"/>
            <a:ext cx="7541143" cy="1026158"/>
          </a:xfrm>
        </p:spPr>
        <p:txBody>
          <a:bodyPr>
            <a:normAutofit/>
          </a:bodyPr>
          <a:lstStyle/>
          <a:p>
            <a:pPr algn="l"/>
            <a:r>
              <a:rPr lang="pt-BR" sz="4400" b="1" i="0" u="none" strike="noStrike" cap="all" dirty="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Elias Santos</a:t>
            </a:r>
            <a:endParaRPr lang="pt-BR" sz="44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857802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9825184-5323-4EEC-BB02-080E324897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4960" y="1159964"/>
            <a:ext cx="1499304" cy="1494732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4098" name="Picture 2" descr="Marca Sicoob">
            <a:extLst>
              <a:ext uri="{FF2B5EF4-FFF2-40B4-BE49-F238E27FC236}">
                <a16:creationId xmlns:a16="http://schemas.microsoft.com/office/drawing/2014/main" id="{E42A2491-C6F4-4C43-8CBD-2531DF0A51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20931" r="9215" b="25032"/>
          <a:stretch/>
        </p:blipFill>
        <p:spPr bwMode="auto">
          <a:xfrm>
            <a:off x="3187817" y="2041895"/>
            <a:ext cx="2333812" cy="61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7421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mulher, em pé, pessoas, segurando&#10;&#10;Descrição gerada automaticamente">
            <a:extLst>
              <a:ext uri="{FF2B5EF4-FFF2-40B4-BE49-F238E27FC236}">
                <a16:creationId xmlns:a16="http://schemas.microsoft.com/office/drawing/2014/main" id="{4385942C-F261-4574-A4B4-E974331B0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122" name="Picture 2" descr="person using laptop computers">
            <a:extLst>
              <a:ext uri="{FF2B5EF4-FFF2-40B4-BE49-F238E27FC236}">
                <a16:creationId xmlns:a16="http://schemas.microsoft.com/office/drawing/2014/main" id="{D300A8BE-C2A3-4EFA-BDA4-AB9C84D70D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054" b="7815"/>
          <a:stretch/>
        </p:blipFill>
        <p:spPr bwMode="auto">
          <a:xfrm>
            <a:off x="0" y="1"/>
            <a:ext cx="1222117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601705"/>
            <a:ext cx="9144000" cy="3261361"/>
          </a:xfrm>
        </p:spPr>
        <p:txBody>
          <a:bodyPr anchor="ctr">
            <a:normAutofit fontScale="90000"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Criando </a:t>
            </a:r>
            <a:r>
              <a:rPr lang="pt-BR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Websockets</a:t>
            </a:r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 para aplicações web com Spring Boot e </a:t>
            </a:r>
            <a:r>
              <a:rPr lang="pt-BR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React</a:t>
            </a:r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 JS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7817" y="1016746"/>
            <a:ext cx="7541143" cy="1026158"/>
          </a:xfrm>
        </p:spPr>
        <p:txBody>
          <a:bodyPr>
            <a:normAutofit/>
          </a:bodyPr>
          <a:lstStyle/>
          <a:p>
            <a:pPr algn="l"/>
            <a:r>
              <a:rPr lang="pt-BR" sz="4400" b="1" i="0" u="none" strike="noStrike" cap="all" dirty="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Michel </a:t>
            </a:r>
            <a:r>
              <a:rPr lang="pt-BR" sz="4400" b="1" i="0" u="none" strike="noStrike" cap="all" dirty="0" err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REips</a:t>
            </a:r>
            <a:endParaRPr lang="pt-BR" sz="44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480297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9825184-5323-4EEC-BB02-080E324897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6917" y="780173"/>
            <a:ext cx="1495389" cy="1499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7" name="Imagem 6" descr="Uma imagem contendo computer, computador, comida, desenho&#10;&#10;Descrição gerada automaticamente">
            <a:extLst>
              <a:ext uri="{FF2B5EF4-FFF2-40B4-BE49-F238E27FC236}">
                <a16:creationId xmlns:a16="http://schemas.microsoft.com/office/drawing/2014/main" id="{BEED11F6-872F-47BA-BE0F-3EEBC04704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6874" y="1684125"/>
            <a:ext cx="2439582" cy="55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115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138</Words>
  <Application>Microsoft Office PowerPoint</Application>
  <PresentationFormat>Widescreen</PresentationFormat>
  <Paragraphs>24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Montserrat</vt:lpstr>
      <vt:lpstr>Montserrat Black</vt:lpstr>
      <vt:lpstr>Tema do Office</vt:lpstr>
      <vt:lpstr>Liderança e carreira em tecnologias da informação</vt:lpstr>
      <vt:lpstr>Reflexões sobre a Inteligência e Follow-the-money em Blockchain e Bitcoin</vt:lpstr>
      <vt:lpstr>Práticas do OWASP API Security Top 10 2019 </vt:lpstr>
      <vt:lpstr>Desafios e oportunidades de aplicação de ciência de dados em gestão de pessoas</vt:lpstr>
      <vt:lpstr>A Inteligência Artificial em uma Sociedade Altamente Conectada</vt:lpstr>
      <vt:lpstr>Revolução Digital e o suco de laranja: Como Pegasystems (no code) atende ao apetite da sociedade por melhores serviços</vt:lpstr>
      <vt:lpstr>Revolução Digital e o suco de laranja: Como Pegasystems (no code) atende ao apetite da sociedade por melhores serviços</vt:lpstr>
      <vt:lpstr>Boas práticas de segurança no Desenvolvimento Web</vt:lpstr>
      <vt:lpstr>Criando Websockets para aplicações web com Spring Boot e React JS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Reflexões sobre a Inteligência e Follow-the-money em Blockchain e Bitcoin</dc:title>
  <dc:creator>Alisson Steffens Henrique</dc:creator>
  <cp:lastModifiedBy>Alisson Steffens Henrique</cp:lastModifiedBy>
  <cp:revision>11</cp:revision>
  <dcterms:created xsi:type="dcterms:W3CDTF">2020-08-24T17:51:01Z</dcterms:created>
  <dcterms:modified xsi:type="dcterms:W3CDTF">2020-08-26T22:07:47Z</dcterms:modified>
</cp:coreProperties>
</file>

<file path=docProps/thumbnail.jpeg>
</file>